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9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60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5AEF8F-1E95-4E06-9485-CD92AFED2910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0"/>
      <dgm:spPr/>
    </dgm:pt>
    <dgm:pt modelId="{CA0D5054-F809-42DE-BCD9-10288AE9298F}" type="pres">
      <dgm:prSet presAssocID="{A25AEF8F-1E95-4E06-9485-CD92AFED2910}" presName="compositeShape" presStyleCnt="0">
        <dgm:presLayoutVars>
          <dgm:chMax val="7"/>
          <dgm:dir/>
          <dgm:resizeHandles val="exact"/>
        </dgm:presLayoutVars>
      </dgm:prSet>
      <dgm:spPr/>
    </dgm:pt>
  </dgm:ptLst>
  <dgm:cxnLst>
    <dgm:cxn modelId="{A99775DD-8A5B-45BB-A776-179453F28292}" type="presOf" srcId="{A25AEF8F-1E95-4E06-9485-CD92AFED2910}" destId="{CA0D5054-F809-42DE-BCD9-10288AE9298F}" srcOrd="0" destOrd="0" presId="urn:microsoft.com/office/officeart/2005/8/layout/venn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FB09A7-48C4-41F6-BDC2-10821AB8BB38}" type="doc">
      <dgm:prSet loTypeId="urn:microsoft.com/office/officeart/2005/8/layout/cycle7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220418E-5290-4081-8C78-E93E0AAFDCA7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Воспитанники</a:t>
          </a:r>
          <a:endParaRPr lang="ru-RU" sz="28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15185866-358F-45C4-BEF3-7F6855FF3E22}" type="parTrans" cxnId="{88648791-46EF-4CC7-B955-E21A93AE246B}">
      <dgm:prSet/>
      <dgm:spPr/>
      <dgm:t>
        <a:bodyPr/>
        <a:lstStyle/>
        <a:p>
          <a:endParaRPr lang="ru-RU"/>
        </a:p>
      </dgm:t>
    </dgm:pt>
    <dgm:pt modelId="{BEAA407C-5D16-4D77-9C07-8682556B31CB}" type="sibTrans" cxnId="{88648791-46EF-4CC7-B955-E21A93AE246B}">
      <dgm:prSet/>
      <dgm:spPr/>
      <dgm:t>
        <a:bodyPr/>
        <a:lstStyle/>
        <a:p>
          <a:endParaRPr lang="ru-RU"/>
        </a:p>
      </dgm:t>
    </dgm:pt>
    <dgm:pt modelId="{2B0EB295-B1BE-436D-B713-5F6C53CF8268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Родители (законные представители) воспитанников</a:t>
          </a:r>
          <a:endParaRPr lang="ru-RU" sz="28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0814325-9C68-4354-848C-161ECA850A0E}" type="parTrans" cxnId="{9493E44F-D6A9-442E-91C0-65E394F54175}">
      <dgm:prSet/>
      <dgm:spPr/>
      <dgm:t>
        <a:bodyPr/>
        <a:lstStyle/>
        <a:p>
          <a:endParaRPr lang="ru-RU"/>
        </a:p>
      </dgm:t>
    </dgm:pt>
    <dgm:pt modelId="{0ED6239C-2613-49ED-B214-0159E13A669C}" type="sibTrans" cxnId="{9493E44F-D6A9-442E-91C0-65E394F54175}">
      <dgm:prSet/>
      <dgm:spPr/>
      <dgm:t>
        <a:bodyPr/>
        <a:lstStyle/>
        <a:p>
          <a:endParaRPr lang="ru-RU"/>
        </a:p>
      </dgm:t>
    </dgm:pt>
    <dgm:pt modelId="{E2CF52B1-E3F2-46D3-A472-1DB91420399E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Педагоги ДОУ</a:t>
          </a:r>
          <a:endParaRPr lang="ru-RU" sz="2800" dirty="0">
            <a:solidFill>
              <a:schemeClr val="accent3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2B440626-8D20-4384-87C9-AC8BA73A5A46}" type="parTrans" cxnId="{4C014534-58D7-4C83-9BF9-A1D8DDDF3314}">
      <dgm:prSet/>
      <dgm:spPr/>
      <dgm:t>
        <a:bodyPr/>
        <a:lstStyle/>
        <a:p>
          <a:endParaRPr lang="ru-RU"/>
        </a:p>
      </dgm:t>
    </dgm:pt>
    <dgm:pt modelId="{584E269C-A6A1-4D8E-87A1-57FECEC77E55}" type="sibTrans" cxnId="{4C014534-58D7-4C83-9BF9-A1D8DDDF3314}">
      <dgm:prSet/>
      <dgm:spPr/>
      <dgm:t>
        <a:bodyPr/>
        <a:lstStyle/>
        <a:p>
          <a:endParaRPr lang="ru-RU"/>
        </a:p>
      </dgm:t>
    </dgm:pt>
    <dgm:pt modelId="{3C95EA1D-3C32-4AF4-99F3-877B416CE57F}" type="pres">
      <dgm:prSet presAssocID="{24FB09A7-48C4-41F6-BDC2-10821AB8BB38}" presName="Name0" presStyleCnt="0">
        <dgm:presLayoutVars>
          <dgm:dir/>
          <dgm:resizeHandles val="exact"/>
        </dgm:presLayoutVars>
      </dgm:prSet>
      <dgm:spPr/>
    </dgm:pt>
    <dgm:pt modelId="{6A29FE66-9C57-409D-8BCA-B40F88F89DB6}" type="pres">
      <dgm:prSet presAssocID="{2220418E-5290-4081-8C78-E93E0AAFDCA7}" presName="node" presStyleLbl="node1" presStyleIdx="0" presStyleCnt="3" custScaleX="122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A9414-8C7D-40B2-ACF4-05FB94FC19F5}" type="pres">
      <dgm:prSet presAssocID="{BEAA407C-5D16-4D77-9C07-8682556B31CB}" presName="sibTrans" presStyleLbl="sibTrans2D1" presStyleIdx="0" presStyleCnt="3" custScaleX="173230"/>
      <dgm:spPr/>
    </dgm:pt>
    <dgm:pt modelId="{DA1A75BC-BF75-4BF5-B85E-177FC93F51FD}" type="pres">
      <dgm:prSet presAssocID="{BEAA407C-5D16-4D77-9C07-8682556B31CB}" presName="connectorText" presStyleLbl="sibTrans2D1" presStyleIdx="0" presStyleCnt="3"/>
      <dgm:spPr/>
    </dgm:pt>
    <dgm:pt modelId="{765F3F86-2FF0-49B3-9042-2FCB03D26AA4}" type="pres">
      <dgm:prSet presAssocID="{2B0EB295-B1BE-436D-B713-5F6C53CF8268}" presName="node" presStyleLbl="node1" presStyleIdx="1" presStyleCnt="3" custScaleX="142276" custScaleY="91315" custRadScaleRad="110856" custRadScaleInc="-4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A1D125-C3FF-43BC-BFB7-215775619FE3}" type="pres">
      <dgm:prSet presAssocID="{0ED6239C-2613-49ED-B214-0159E13A669C}" presName="sibTrans" presStyleLbl="sibTrans2D1" presStyleIdx="1" presStyleCnt="3"/>
      <dgm:spPr/>
    </dgm:pt>
    <dgm:pt modelId="{AD999919-19ED-48B0-A2ED-4DB2DD586B28}" type="pres">
      <dgm:prSet presAssocID="{0ED6239C-2613-49ED-B214-0159E13A669C}" presName="connectorText" presStyleLbl="sibTrans2D1" presStyleIdx="1" presStyleCnt="3"/>
      <dgm:spPr/>
    </dgm:pt>
    <dgm:pt modelId="{C4A5CB02-CB8A-4828-B43A-71E65172A7CB}" type="pres">
      <dgm:prSet presAssocID="{E2CF52B1-E3F2-46D3-A472-1DB91420399E}" presName="node" presStyleLbl="node1" presStyleIdx="2" presStyleCnt="3" custScaleX="133602" custRadScaleRad="113514" custRadScaleInc="6873">
        <dgm:presLayoutVars>
          <dgm:bulletEnabled val="1"/>
        </dgm:presLayoutVars>
      </dgm:prSet>
      <dgm:spPr/>
    </dgm:pt>
    <dgm:pt modelId="{B8B417C1-DD20-4A3B-BFDF-ECAFACCE4936}" type="pres">
      <dgm:prSet presAssocID="{584E269C-A6A1-4D8E-87A1-57FECEC77E55}" presName="sibTrans" presStyleLbl="sibTrans2D1" presStyleIdx="2" presStyleCnt="3" custScaleX="177348"/>
      <dgm:spPr/>
    </dgm:pt>
    <dgm:pt modelId="{4A0C253A-55D1-4DD0-8EEB-FA7AFA6D08AD}" type="pres">
      <dgm:prSet presAssocID="{584E269C-A6A1-4D8E-87A1-57FECEC77E55}" presName="connectorText" presStyleLbl="sibTrans2D1" presStyleIdx="2" presStyleCnt="3"/>
      <dgm:spPr/>
    </dgm:pt>
  </dgm:ptLst>
  <dgm:cxnLst>
    <dgm:cxn modelId="{223E8A88-1F04-4A61-B105-D902283246FE}" type="presOf" srcId="{2220418E-5290-4081-8C78-E93E0AAFDCA7}" destId="{6A29FE66-9C57-409D-8BCA-B40F88F89DB6}" srcOrd="0" destOrd="0" presId="urn:microsoft.com/office/officeart/2005/8/layout/cycle7"/>
    <dgm:cxn modelId="{FE060920-C545-4DD2-98B9-3AD943559838}" type="presOf" srcId="{0ED6239C-2613-49ED-B214-0159E13A669C}" destId="{AD999919-19ED-48B0-A2ED-4DB2DD586B28}" srcOrd="1" destOrd="0" presId="urn:microsoft.com/office/officeart/2005/8/layout/cycle7"/>
    <dgm:cxn modelId="{8D8200FB-5B94-4379-AB6D-779520674127}" type="presOf" srcId="{0ED6239C-2613-49ED-B214-0159E13A669C}" destId="{55A1D125-C3FF-43BC-BFB7-215775619FE3}" srcOrd="0" destOrd="0" presId="urn:microsoft.com/office/officeart/2005/8/layout/cycle7"/>
    <dgm:cxn modelId="{9493E44F-D6A9-442E-91C0-65E394F54175}" srcId="{24FB09A7-48C4-41F6-BDC2-10821AB8BB38}" destId="{2B0EB295-B1BE-436D-B713-5F6C53CF8268}" srcOrd="1" destOrd="0" parTransId="{60814325-9C68-4354-848C-161ECA850A0E}" sibTransId="{0ED6239C-2613-49ED-B214-0159E13A669C}"/>
    <dgm:cxn modelId="{4CEA42FE-7845-4F4E-8DDF-1D5DC130044C}" type="presOf" srcId="{584E269C-A6A1-4D8E-87A1-57FECEC77E55}" destId="{4A0C253A-55D1-4DD0-8EEB-FA7AFA6D08AD}" srcOrd="1" destOrd="0" presId="urn:microsoft.com/office/officeart/2005/8/layout/cycle7"/>
    <dgm:cxn modelId="{77814660-C784-47AE-95C3-DA658247C6E0}" type="presOf" srcId="{BEAA407C-5D16-4D77-9C07-8682556B31CB}" destId="{74EA9414-8C7D-40B2-ACF4-05FB94FC19F5}" srcOrd="0" destOrd="0" presId="urn:microsoft.com/office/officeart/2005/8/layout/cycle7"/>
    <dgm:cxn modelId="{4C9A8B19-2B58-449C-8B68-1331A96024F8}" type="presOf" srcId="{E2CF52B1-E3F2-46D3-A472-1DB91420399E}" destId="{C4A5CB02-CB8A-4828-B43A-71E65172A7CB}" srcOrd="0" destOrd="0" presId="urn:microsoft.com/office/officeart/2005/8/layout/cycle7"/>
    <dgm:cxn modelId="{DAAF46EA-2738-417A-A12E-501EE788BDC2}" type="presOf" srcId="{2B0EB295-B1BE-436D-B713-5F6C53CF8268}" destId="{765F3F86-2FF0-49B3-9042-2FCB03D26AA4}" srcOrd="0" destOrd="0" presId="urn:microsoft.com/office/officeart/2005/8/layout/cycle7"/>
    <dgm:cxn modelId="{88648791-46EF-4CC7-B955-E21A93AE246B}" srcId="{24FB09A7-48C4-41F6-BDC2-10821AB8BB38}" destId="{2220418E-5290-4081-8C78-E93E0AAFDCA7}" srcOrd="0" destOrd="0" parTransId="{15185866-358F-45C4-BEF3-7F6855FF3E22}" sibTransId="{BEAA407C-5D16-4D77-9C07-8682556B31CB}"/>
    <dgm:cxn modelId="{C783E4EA-E913-4401-9D5F-5005A1A7235D}" type="presOf" srcId="{BEAA407C-5D16-4D77-9C07-8682556B31CB}" destId="{DA1A75BC-BF75-4BF5-B85E-177FC93F51FD}" srcOrd="1" destOrd="0" presId="urn:microsoft.com/office/officeart/2005/8/layout/cycle7"/>
    <dgm:cxn modelId="{4C014534-58D7-4C83-9BF9-A1D8DDDF3314}" srcId="{24FB09A7-48C4-41F6-BDC2-10821AB8BB38}" destId="{E2CF52B1-E3F2-46D3-A472-1DB91420399E}" srcOrd="2" destOrd="0" parTransId="{2B440626-8D20-4384-87C9-AC8BA73A5A46}" sibTransId="{584E269C-A6A1-4D8E-87A1-57FECEC77E55}"/>
    <dgm:cxn modelId="{A5ECDDB9-2A4E-441B-9A70-254E5D7600A2}" type="presOf" srcId="{24FB09A7-48C4-41F6-BDC2-10821AB8BB38}" destId="{3C95EA1D-3C32-4AF4-99F3-877B416CE57F}" srcOrd="0" destOrd="0" presId="urn:microsoft.com/office/officeart/2005/8/layout/cycle7"/>
    <dgm:cxn modelId="{A8C6DFD3-2B04-423C-8F11-DFEDDAEFD601}" type="presOf" srcId="{584E269C-A6A1-4D8E-87A1-57FECEC77E55}" destId="{B8B417C1-DD20-4A3B-BFDF-ECAFACCE4936}" srcOrd="0" destOrd="0" presId="urn:microsoft.com/office/officeart/2005/8/layout/cycle7"/>
    <dgm:cxn modelId="{3A1BE7ED-2302-4D7F-AB5D-166E4FC773E5}" type="presParOf" srcId="{3C95EA1D-3C32-4AF4-99F3-877B416CE57F}" destId="{6A29FE66-9C57-409D-8BCA-B40F88F89DB6}" srcOrd="0" destOrd="0" presId="urn:microsoft.com/office/officeart/2005/8/layout/cycle7"/>
    <dgm:cxn modelId="{CBB67BD3-39D6-4912-8E8A-0DECB4513C7B}" type="presParOf" srcId="{3C95EA1D-3C32-4AF4-99F3-877B416CE57F}" destId="{74EA9414-8C7D-40B2-ACF4-05FB94FC19F5}" srcOrd="1" destOrd="0" presId="urn:microsoft.com/office/officeart/2005/8/layout/cycle7"/>
    <dgm:cxn modelId="{AE2503C5-1769-40E4-A0A8-00BBB0D3DD08}" type="presParOf" srcId="{74EA9414-8C7D-40B2-ACF4-05FB94FC19F5}" destId="{DA1A75BC-BF75-4BF5-B85E-177FC93F51FD}" srcOrd="0" destOrd="0" presId="urn:microsoft.com/office/officeart/2005/8/layout/cycle7"/>
    <dgm:cxn modelId="{74283766-0582-4BD1-9B6C-5E33751A4176}" type="presParOf" srcId="{3C95EA1D-3C32-4AF4-99F3-877B416CE57F}" destId="{765F3F86-2FF0-49B3-9042-2FCB03D26AA4}" srcOrd="2" destOrd="0" presId="urn:microsoft.com/office/officeart/2005/8/layout/cycle7"/>
    <dgm:cxn modelId="{31C25A7A-F269-4B23-AF13-F4BCF9D5B963}" type="presParOf" srcId="{3C95EA1D-3C32-4AF4-99F3-877B416CE57F}" destId="{55A1D125-C3FF-43BC-BFB7-215775619FE3}" srcOrd="3" destOrd="0" presId="urn:microsoft.com/office/officeart/2005/8/layout/cycle7"/>
    <dgm:cxn modelId="{A5783D77-7FE0-40B2-AC19-3316E416585C}" type="presParOf" srcId="{55A1D125-C3FF-43BC-BFB7-215775619FE3}" destId="{AD999919-19ED-48B0-A2ED-4DB2DD586B28}" srcOrd="0" destOrd="0" presId="urn:microsoft.com/office/officeart/2005/8/layout/cycle7"/>
    <dgm:cxn modelId="{7F87085E-848F-4B72-BDD0-4A1FE65A2B25}" type="presParOf" srcId="{3C95EA1D-3C32-4AF4-99F3-877B416CE57F}" destId="{C4A5CB02-CB8A-4828-B43A-71E65172A7CB}" srcOrd="4" destOrd="0" presId="urn:microsoft.com/office/officeart/2005/8/layout/cycle7"/>
    <dgm:cxn modelId="{922FDBF3-B947-4DA0-A09D-6618D9587764}" type="presParOf" srcId="{3C95EA1D-3C32-4AF4-99F3-877B416CE57F}" destId="{B8B417C1-DD20-4A3B-BFDF-ECAFACCE4936}" srcOrd="5" destOrd="0" presId="urn:microsoft.com/office/officeart/2005/8/layout/cycle7"/>
    <dgm:cxn modelId="{AAE6362E-35A0-4660-BC1A-AFD6B364DE3E}" type="presParOf" srcId="{B8B417C1-DD20-4A3B-BFDF-ECAFACCE4936}" destId="{4A0C253A-55D1-4DD0-8EEB-FA7AFA6D08AD}" srcOrd="0" destOrd="0" presId="urn:microsoft.com/office/officeart/2005/8/layout/cycle7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D24C70D-033F-4E21-8FD7-4F6035FC64CF}" type="datetimeFigureOut">
              <a:rPr lang="ru-RU" smtClean="0"/>
              <a:pPr/>
              <a:t>11.10.2015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44F5AD4-0C70-4F61-A906-173D3E0E0C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ostok-ds.ru/" TargetMode="External"/><Relationship Id="rId2" Type="http://schemas.openxmlformats.org/officeDocument/2006/relationships/hyperlink" Target="mailto:annarostok@mail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14054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Краткая Презентация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Основной Образовательной Программы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7406640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казенного дошкольного образовательного учреждения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Аннинский детский сад 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общеразвивающего вида 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«РОСТОК»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71480"/>
          <a:ext cx="7429552" cy="53199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88"/>
                <a:gridCol w="6619564"/>
              </a:tblGrid>
              <a:tr h="714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Художественно – эстетическое  развитие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60557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Развитие предпосылок </a:t>
                      </a:r>
                      <a:r>
                        <a:rPr lang="ru-RU" sz="160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ценностно</a:t>
                      </a: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– смыслового восприятия и понимания произведений искусства (словесного, музыкального, изобразительного), мира природы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Становление эстетического отношения к окружающему миру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элементарных представлений о видах искусства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Восприятие музыки, художественной литературы,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фольклора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Стимулирование сопереживания персонажам художественных произведений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Реализация самостоятельной творческой деятельности детей (изобразительной, конструктивно-модельной, музыкальной и др.)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endParaRPr lang="ru-RU" sz="16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71480"/>
          <a:ext cx="7429552" cy="53199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88"/>
                <a:gridCol w="6619564"/>
              </a:tblGrid>
              <a:tr h="714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Физическое  развитие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60557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Приобретение опыта в следующих видах деятельности детей: двигательной, в том числе связанной с выполнением упражнений, направленных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развитие таких физических качеств, как координация и гибкость; способствующих правильному формированию опорно-двигательной системы организма,  развитию равновесия, координации движения, крупной и мелкой моторики рук, а также с правильным, не </a:t>
                      </a:r>
                      <a:r>
                        <a:rPr lang="ru-RU" sz="160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насосящем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ущерба организму, выполнением основных движений (ходьба, бег, мягкие прыжки, повороты в обе стороны)</a:t>
                      </a: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Формирование начальных представлений о некоторых видах спорта, овладение подвижными играми с правилами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Становление целенаправленности и </a:t>
                      </a:r>
                      <a:r>
                        <a:rPr lang="ru-RU" sz="160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саморегуляции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 двигательной сфере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Становление ценностей здорового образа жизни, овладение его элементарными нормами и правилами (в питании, двигательном режиме, закаливании, при формировании полезных привычек и др.).</a:t>
                      </a:r>
                      <a:endParaRPr lang="ru-RU" sz="16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Кадровые условия реализации ООП ДО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Заведующий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Старший воспитатель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Воспитатели – 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– психолог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Учитель – логопед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Музыкальный руководитель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дополнительного образования (преподаватель по хореографии)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дополнительного образования (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реподаватель по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изодеятельности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Тренер – преподаватель (плавание)</a:t>
            </a:r>
          </a:p>
          <a:p>
            <a:pPr>
              <a:buFont typeface="Arial" pitchFamily="34" charset="0"/>
              <a:buChar char="•"/>
            </a:pP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6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Материально – технические условия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реализации ООП ДО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285860"/>
            <a:ext cx="7498080" cy="4962540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Музыкальный зал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Физкультурный зал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Бассейн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Медицинский блок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 педагога – психолога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 учителя – логопеда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 </a:t>
            </a:r>
            <a:r>
              <a:rPr lang="ru-RU" sz="1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изодеятельности</a:t>
            </a:r>
            <a:endParaRPr lang="ru-RU" sz="1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Кабинет экологического воспитания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Компьютерный класс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Уличные игровые площадки с безопасным покрытием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Большая и малая уличные спортивные площадки</a:t>
            </a:r>
          </a:p>
          <a:p>
            <a:pPr>
              <a:buFont typeface="Arial" pitchFamily="34" charset="0"/>
              <a:buChar char="•"/>
            </a:pPr>
            <a:r>
              <a:rPr lang="ru-RU" sz="1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Площадка для обучения безопасности дорожного движения</a:t>
            </a:r>
          </a:p>
          <a:p>
            <a:pPr>
              <a:buNone/>
            </a:pPr>
            <a:endParaRPr lang="ru-RU" sz="1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8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18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Взаимодействие с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социокультурным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окружением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АСОШ № 1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АСОШ №  6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МКОУ ДОД  ДЮСШ 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МКУ «Аннинская центральная библиотека имени Е.П. </a:t>
            </a: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Ростопчиной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>
              <a:buFont typeface="Arial" pitchFamily="34" charset="0"/>
              <a:buChar char="•"/>
            </a:pPr>
            <a:r>
              <a:rPr lang="ru-RU" sz="28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Христо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Рождественский Храм</a:t>
            </a:r>
          </a:p>
          <a:p>
            <a:pPr>
              <a:buFont typeface="Arial" pitchFamily="34" charset="0"/>
              <a:buChar char="•"/>
            </a:pPr>
            <a:r>
              <a:rPr lang="ru-RU" sz="2800" b="1" i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  Р   Б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496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714356"/>
            <a:ext cx="7576398" cy="55340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ДОУ функционируют 12 групп</a:t>
            </a:r>
          </a:p>
          <a:p>
            <a:pPr algn="ctr">
              <a:buNone/>
            </a:pP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357298"/>
          <a:ext cx="7500990" cy="5027955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3458459"/>
                <a:gridCol w="4042531"/>
              </a:tblGrid>
              <a:tr h="128588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Группы детей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раннего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возраста</a:t>
                      </a:r>
                      <a:endParaRPr lang="ru-RU" sz="2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(от 1.5 до 3 лет)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Группы детей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дошкольного возраста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(от 3 до 7 лет)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2071">
                <a:tc>
                  <a:txBody>
                    <a:bodyPr/>
                    <a:lstStyle/>
                    <a:p>
                      <a:pPr algn="l"/>
                      <a:r>
                        <a:rPr lang="ru-RU" sz="18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</a:t>
                      </a:r>
                      <a:r>
                        <a:rPr lang="ru-RU" sz="1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(1.5-3г.)  -    человек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2 (2-3г.) -  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3 (2-3г.) - </a:t>
                      </a:r>
                    </a:p>
                    <a:p>
                      <a:pPr algn="l"/>
                      <a:r>
                        <a:rPr lang="ru-RU" sz="18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№4 (2-3г.) -  </a:t>
                      </a:r>
                    </a:p>
                    <a:p>
                      <a:pPr algn="l"/>
                      <a:endParaRPr lang="ru-RU" sz="18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5 (3-4г.) -</a:t>
                      </a:r>
                    </a:p>
                    <a:p>
                      <a:pPr algn="l"/>
                      <a:r>
                        <a:rPr lang="ru-RU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</a:t>
                      </a:r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6 (3-4г.) -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7 (4-5лет)-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8 (4-5лет)-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9 (5-6 лет)-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10 (6-7лет) - 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11 (6-7лет) -</a:t>
                      </a:r>
                    </a:p>
                    <a:p>
                      <a:pPr algn="l"/>
                      <a:r>
                        <a:rPr lang="ru-RU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Группа № 12 (5-6лет) -</a:t>
                      </a:r>
                    </a:p>
                    <a:p>
                      <a:pPr algn="l"/>
                      <a:endParaRPr lang="ru-RU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l"/>
                      <a:endParaRPr lang="ru-RU" sz="1800" b="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Главное условие реализации ООП ДО МКДОУ Аннинский </a:t>
            </a:r>
            <a:r>
              <a:rPr lang="ru-RU" sz="2800" b="1" dirty="0" err="1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/с ОРВ «Росток»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1" name="Схема 10"/>
          <p:cNvGraphicFramePr/>
          <p:nvPr/>
        </p:nvGraphicFramePr>
        <p:xfrm>
          <a:off x="1142976" y="1500174"/>
          <a:ext cx="7858180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297370" y="2967335"/>
            <a:ext cx="53254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21299999" lon="0" rev="0"/>
              </a:camera>
              <a:lightRig rig="threePt" dir="t"/>
            </a:scene3d>
          </a:bodyPr>
          <a:lstStyle/>
          <a:p>
            <a:pPr algn="ctr"/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Взаимодействие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428604"/>
            <a:ext cx="7498080" cy="3929090"/>
          </a:xfrm>
        </p:spPr>
        <p:txBody>
          <a:bodyPr>
            <a:normAutofit/>
          </a:bodyPr>
          <a:lstStyle/>
          <a:p>
            <a:endParaRPr lang="ru-RU" sz="3600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14" y="4429132"/>
            <a:ext cx="764386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>
                  <a:solidFill>
                    <a:schemeClr val="accent5">
                      <a:lumMod val="7500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Приглашаем к сотрудничеству !</a:t>
            </a:r>
            <a:endParaRPr lang="ru-RU" sz="5400" b="1" cap="none" spc="0" dirty="0">
              <a:ln w="11430">
                <a:solidFill>
                  <a:schemeClr val="accent5">
                    <a:lumMod val="7500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857232"/>
            <a:ext cx="7498080" cy="4643470"/>
          </a:xfrm>
        </p:spPr>
        <p:txBody>
          <a:bodyPr>
            <a:normAutofit fontScale="85000" lnSpcReduction="20000"/>
          </a:bodyPr>
          <a:lstStyle/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Статус :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казенное дошкольное образовательное учреждение Аннинский детский сад общеразвивающего вида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Лицензия:  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Серия 36Л01 № 0000208 выдана 12.0.2014г.</a:t>
            </a:r>
          </a:p>
          <a:p>
            <a:pPr>
              <a:buClr>
                <a:schemeClr val="accent5">
                  <a:lumMod val="50000"/>
                </a:schemeClr>
              </a:buClr>
              <a:buNone/>
            </a:pP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№ ДЛ-162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Учредитель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Администрация  Аннинского муниципального района Воронежской области. Функции учредителя переданы отделу образования, опеки и попечительства администрации Аннинского муниципального района Воронежской области. Адрес: п.г.т. Анна, улица Ленина, 28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Юридический адрес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РФ, Воронежская область, Аннинский район, </a:t>
            </a:r>
            <a:r>
              <a:rPr lang="ru-RU" sz="2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п.г.т.Анна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улица Молодежная, 31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8 (47346) 28121 </a:t>
            </a: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annarostok@mail.ru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ru-RU" sz="2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Сайт</a:t>
            </a:r>
            <a:r>
              <a:rPr lang="ru-RU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http://rostok-ds.ru/</a:t>
            </a: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endParaRPr lang="ru-RU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274638"/>
            <a:ext cx="750496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857232"/>
            <a:ext cx="7504960" cy="53911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endParaRPr lang="ru-RU" sz="2800" b="1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Основная образовательная  программа детского сада (ООП ДО) </a:t>
            </a: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это один из основных нормативных документов, регламентирующих его жизнедеятельность.</a:t>
            </a:r>
            <a:endParaRPr lang="ru-RU" sz="28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dirty="0" smtClean="0"/>
              <a:t>Для разработки ООП ДО МКДОУ Аннинский </a:t>
            </a:r>
            <a:r>
              <a:rPr lang="ru-RU" sz="2200" dirty="0" err="1" smtClean="0"/>
              <a:t>д</a:t>
            </a:r>
            <a:r>
              <a:rPr lang="ru-RU" sz="2200" dirty="0" smtClean="0"/>
              <a:t>/с ОРВ «Росток»</a:t>
            </a:r>
            <a:br>
              <a:rPr lang="ru-RU" sz="2200" dirty="0" smtClean="0"/>
            </a:br>
            <a:r>
              <a:rPr lang="ru-RU" sz="2200" dirty="0" smtClean="0"/>
              <a:t> использовались:</a:t>
            </a:r>
            <a:br>
              <a:rPr lang="ru-RU" sz="2200" dirty="0" smtClean="0"/>
            </a:b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Конвенция о правах ребенка от 20.11.1989г.</a:t>
            </a:r>
            <a:endParaRPr lang="ru-RU" sz="6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Федеральный закон «Об образовании в РФ» от 29.12.2012 г. № 273 – ФЗ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6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«Об утверждении порядка организации и осуществления образовательной деятельности по основным общеобразовательным программам – образовательным программам дошкольного образования» от 30 августа 2013 г. № 1014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 </a:t>
            </a:r>
            <a:r>
              <a:rPr lang="ru-RU" sz="6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РФ «Об утверждении федерального государственного образовательного стандарта ДО» от 17 октября 2013 г. № 1155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Санитарно – эпидемиологические требования к устройству, содержанию и организации режима работы в дошкольных организациях </a:t>
            </a:r>
            <a:r>
              <a:rPr lang="ru-RU" sz="6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2.4.1.3049 – 13 (Постановление главного государственного санитарного врача РФ от 15.05.2013 № 26)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Устав МКДОУ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Локальные  акты  ДОУ</a:t>
            </a:r>
          </a:p>
          <a:p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Примерная общеобразовательная программа дошкольного образования «От рождения до школы» / ред. </a:t>
            </a:r>
            <a:r>
              <a:rPr lang="ru-RU" sz="6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Н.Е.Вераксы</a:t>
            </a:r>
            <a:r>
              <a:rPr lang="ru-RU" sz="6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Т.С.Комаровой, М.А.Васильевой</a:t>
            </a:r>
          </a:p>
          <a:p>
            <a:pPr>
              <a:buNone/>
            </a:pPr>
            <a:endParaRPr lang="ru-RU" sz="6400" b="1" i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Цель ООП ДО</a:t>
            </a:r>
            <a:endParaRPr lang="ru-RU" sz="28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Разностороннее развитие детей раннего и дошкольного возраста с учётом их возрастных и индивидуальных особенностей и специфичных для детей видов деятельности, в том числе достижение детьми уровня развития, необходимого и достаточного для успешного освоения ими образовательных программ  начального общего образования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образовательные области </a:t>
            </a:r>
            <a:b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ООП ДО</a:t>
            </a:r>
            <a:endParaRPr lang="ru-RU" sz="2800" b="1" u="sng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785926"/>
            <a:ext cx="7504960" cy="44624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Социально- коммуникативное развитие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Познавательное  развитие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Речевое  развитие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Художественно – эстетическое  развитие</a:t>
            </a:r>
          </a:p>
          <a:p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 развитие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71480"/>
          <a:ext cx="7429552" cy="565212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88"/>
                <a:gridCol w="6619564"/>
              </a:tblGrid>
              <a:tr h="714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Социально –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коммуникативное  развитие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60557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Усвоение норм и ценностей,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принятых в обществе, включая моральные и нравственные ценности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общения и взаимодействия ребёнка со взрослыми и сверстниками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Становление самостоятельности, целенаправленности и </a:t>
                      </a:r>
                      <a:r>
                        <a:rPr lang="ru-RU" sz="160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саморегуляции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собственных действий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социального и эмоционального интеллекта, эмоциональной отзывчивости, сопереживания, формирование готовности к совместной деятельности со сверстниками, формирование уважительного отношения и чувства принадлежности к своей семье и к сообществу детей и взрослых в ДОО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позитивных установок к различным видам труда и творчества</a:t>
                      </a:r>
                    </a:p>
                    <a:p>
                      <a:pPr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основ безопасного поведения в быту, социуме, природе</a:t>
                      </a: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71480"/>
          <a:ext cx="7429552" cy="53199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88"/>
                <a:gridCol w="6619564"/>
              </a:tblGrid>
              <a:tr h="714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Познавательное</a:t>
                      </a:r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  развитие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60557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интересов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детей, любознательности и познавательной мотивации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познавательных действий, становление сознания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воображения и творческой активности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первичных представлений о себе, других людях,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др.), о малой Родине и Отечестве, представлений о </a:t>
                      </a:r>
                      <a:r>
                        <a:rPr lang="ru-RU" sz="1600" baseline="0" dirty="0" err="1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социокультурных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ценностях нашего народа, об отечественных  традициях и праздниках, о планете Земля как общем доме людей, об особенностях её природы, многообразии стран и народов мира</a:t>
                      </a:r>
                    </a:p>
                    <a:p>
                      <a:pPr algn="just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85852" y="571480"/>
          <a:ext cx="7429552" cy="5319931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809988"/>
                <a:gridCol w="6619564"/>
              </a:tblGrid>
              <a:tr h="71436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Речевое  развитие</a:t>
                      </a:r>
                      <a:endParaRPr lang="ru-RU" sz="2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605571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Задачи </a:t>
                      </a:r>
                      <a:endParaRPr lang="ru-RU" sz="2400" b="1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Владение речью как средством общения и культуры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Обогащение активного словаря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Развитие</a:t>
                      </a: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связной, грамматически правильной диалогической и монологической речи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Развитие речевого творчества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звуковой и интонационной культуры речи, фонематического слуха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Знакомство с книжной культурой, детской литературой, понимание на слух текстов различных жанров детской литературы</a:t>
                      </a:r>
                    </a:p>
                    <a:p>
                      <a:pPr algn="just">
                        <a:buFont typeface="Wingdings" pitchFamily="2" charset="2"/>
                        <a:buNone/>
                      </a:pPr>
                      <a:endParaRPr lang="ru-RU" sz="1600" baseline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buFont typeface="Wingdings" pitchFamily="2" charset="2"/>
                        <a:buChar char="§"/>
                      </a:pPr>
                      <a:r>
                        <a:rPr lang="ru-RU" sz="1600" baseline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Формирование звуковой аналитико-синтетической активности как предпосылки обучения грамоте</a:t>
                      </a:r>
                      <a:endParaRPr lang="ru-RU" sz="1600" dirty="0">
                        <a:solidFill>
                          <a:schemeClr val="accent3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407</TotalTime>
  <Words>1050</Words>
  <Application>Microsoft Office PowerPoint</Application>
  <PresentationFormat>Экран (4:3)</PresentationFormat>
  <Paragraphs>154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Краткая Презентация Основной Образовательной Программы </vt:lpstr>
      <vt:lpstr>Слайд 2</vt:lpstr>
      <vt:lpstr>Слайд 3</vt:lpstr>
      <vt:lpstr>Для разработки ООП ДО МКДОУ Аннинский д/с ОРВ «Росток»  использовались: </vt:lpstr>
      <vt:lpstr>Цель ООП ДО</vt:lpstr>
      <vt:lpstr>Основные образовательные области  ООП ДО</vt:lpstr>
      <vt:lpstr>Слайд 7</vt:lpstr>
      <vt:lpstr>Слайд 8</vt:lpstr>
      <vt:lpstr>Слайд 9</vt:lpstr>
      <vt:lpstr>Слайд 10</vt:lpstr>
      <vt:lpstr>Слайд 11</vt:lpstr>
      <vt:lpstr>Кадровые условия реализации ООП ДО</vt:lpstr>
      <vt:lpstr>Материально – технические условия реализации ООП ДО</vt:lpstr>
      <vt:lpstr>Взаимодействие с социокультурным окружением</vt:lpstr>
      <vt:lpstr>Слайд 15</vt:lpstr>
      <vt:lpstr>Главное условие реализации ООП ДО МКДОУ Аннинский д/с ОРВ «Росток»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Основной Образовательной Программы</dc:title>
  <dc:creator>User</dc:creator>
  <cp:lastModifiedBy>Admin</cp:lastModifiedBy>
  <cp:revision>43</cp:revision>
  <dcterms:created xsi:type="dcterms:W3CDTF">2015-10-09T11:12:28Z</dcterms:created>
  <dcterms:modified xsi:type="dcterms:W3CDTF">2015-10-11T15:49:09Z</dcterms:modified>
</cp:coreProperties>
</file>